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5Min Che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3–1</a:t>
            </a:r>
          </a:p>
        </p:txBody>
      </p:sp>
      <p:pic>
        <p:nvPicPr>
          <p:cNvPr id="20" name="09PreAlg LN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PreAlg LTHeader03-0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3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PreAlg LNHeader03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T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PreAlg LNHeader03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PreAlg LT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PreAlg LNHeader03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THeader03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3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3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4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3.png"/><Relationship Id="rId3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Relationship Id="rId3" Type="http://schemas.openxmlformats.org/officeDocument/2006/relationships/image" Target="../media/image5.jpeg"/><Relationship Id="rId4" Type="http://schemas.openxmlformats.org/officeDocument/2006/relationships/image" Target="../media/image4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4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4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5.xml"/><Relationship Id="rId6" Type="http://schemas.openxmlformats.org/officeDocument/2006/relationships/slide" Target="slide19.xml"/><Relationship Id="rId7" Type="http://schemas.openxmlformats.org/officeDocument/2006/relationships/slide" Target="slide22.xml"/><Relationship Id="rId8" Type="http://schemas.openxmlformats.org/officeDocument/2006/relationships/slide" Target="slide2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Relationship Id="rId4" Type="http://schemas.openxmlformats.org/officeDocument/2006/relationships/image" Target="../media/image5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png"/><Relationship Id="rId3" Type="http://schemas.openxmlformats.org/officeDocument/2006/relationships/image" Target="../media/image1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26" name="09_Pre_Alg Splash Arm.png"/>
          <p:cNvPicPr/>
          <p:nvPr/>
        </p:nvPicPr>
        <p:blipFill>
          <a:blip r:embed="rId3">
            <a:extLst/>
          </a:blip>
          <a:srcRect l="18124" t="63333" r="61041" b="17778"/>
          <a:stretch>
            <a:fillRect/>
          </a:stretch>
        </p:blipFill>
        <p:spPr>
          <a:xfrm>
            <a:off x="5181600" y="4343400"/>
            <a:ext cx="19050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PreAlg LNHeader03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830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PreAlg LTHeader03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81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rational numbers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  <p:bldP build="whole" bldLvl="1" animBg="1" rev="0" advAuto="0" spid="18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5" name="Shape 185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Mixed Numbers and Integers as Fractions</a:t>
            </a:r>
          </a:p>
        </p:txBody>
      </p:sp>
      <p:pic>
        <p:nvPicPr>
          <p:cNvPr id="186" name="PALG_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2395537"/>
            <a:ext cx="2522538" cy="1262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LG_9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2975" y="1343025"/>
            <a:ext cx="3857626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 190"/>
          <p:cNvGrpSpPr/>
          <p:nvPr/>
        </p:nvGrpSpPr>
        <p:grpSpPr>
          <a:xfrm>
            <a:off x="533400" y="3690937"/>
            <a:ext cx="8242300" cy="785813"/>
            <a:chOff x="0" y="0"/>
            <a:chExt cx="8242300" cy="785812"/>
          </a:xfrm>
        </p:grpSpPr>
        <p:sp>
          <p:nvSpPr>
            <p:cNvPr id="188" name="Shape 188"/>
            <p:cNvSpPr/>
            <p:nvPr/>
          </p:nvSpPr>
          <p:spPr>
            <a:xfrm>
              <a:off x="0" y="195262"/>
              <a:ext cx="82423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</a:t>
              </a:r>
            </a:p>
          </p:txBody>
        </p:sp>
        <p:pic>
          <p:nvPicPr>
            <p:cNvPr id="189" name="PALG_96.png"/>
            <p:cNvPicPr/>
            <p:nvPr/>
          </p:nvPicPr>
          <p:blipFill>
            <a:blip r:embed="rId4">
              <a:extLst/>
            </a:blip>
            <a:srcRect l="78082" t="0" r="0" b="0"/>
            <a:stretch>
              <a:fillRect/>
            </a:stretch>
          </p:blipFill>
          <p:spPr>
            <a:xfrm>
              <a:off x="1727200" y="0"/>
              <a:ext cx="71120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3-2-1a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6000" y="2457450"/>
            <a:ext cx="1617663" cy="796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3"/>
      <p:bldP build="whole" bldLvl="1" animBg="1" rev="0" advAuto="0" spid="191" grpId="2"/>
      <p:bldP build="whole" bldLvl="1" animBg="1" rev="0" advAuto="0" spid="190" grpId="4"/>
      <p:bldP build="whole" bldLvl="1" animBg="1" rev="0" advAuto="0" spid="18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4" name="Shape 194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Mixed Numbers and Integers as Fractions</a:t>
            </a:r>
          </a:p>
        </p:txBody>
      </p:sp>
      <p:sp>
        <p:nvSpPr>
          <p:cNvPr id="195" name="Shape 195"/>
          <p:cNvSpPr/>
          <p:nvPr/>
        </p:nvSpPr>
        <p:spPr>
          <a:xfrm>
            <a:off x="533400" y="3571875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pic>
        <p:nvPicPr>
          <p:cNvPr id="196" name="PALG_9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212" y="1543050"/>
            <a:ext cx="3529014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LG_99.png"/>
          <p:cNvPicPr/>
          <p:nvPr/>
        </p:nvPicPr>
        <p:blipFill>
          <a:blip r:embed="rId3">
            <a:extLst/>
          </a:blip>
          <a:srcRect l="83413" t="0" r="0" b="0"/>
          <a:stretch>
            <a:fillRect/>
          </a:stretch>
        </p:blipFill>
        <p:spPr>
          <a:xfrm>
            <a:off x="2286000" y="3406775"/>
            <a:ext cx="438150" cy="78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2"/>
      <p:bldP build="whole" bldLvl="1" animBg="1" rev="0" advAuto="0" spid="197" grpId="3"/>
      <p:bldP build="whole" bldLvl="1" animBg="1" rev="0" advAuto="0" spid="1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0" name="Shape 200"/>
          <p:cNvSpPr/>
          <p:nvPr/>
        </p:nvSpPr>
        <p:spPr>
          <a:xfrm>
            <a:off x="990600" y="40894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Group 205"/>
          <p:cNvGrpSpPr/>
          <p:nvPr/>
        </p:nvGrpSpPr>
        <p:grpSpPr>
          <a:xfrm>
            <a:off x="533400" y="1339849"/>
            <a:ext cx="8178800" cy="785814"/>
            <a:chOff x="0" y="0"/>
            <a:chExt cx="8178800" cy="785812"/>
          </a:xfrm>
        </p:grpSpPr>
        <p:sp>
          <p:nvSpPr>
            <p:cNvPr id="203" name="Shape 203"/>
            <p:cNvSpPr/>
            <p:nvPr/>
          </p:nvSpPr>
          <p:spPr>
            <a:xfrm>
              <a:off x="0" y="165100"/>
              <a:ext cx="81788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3540">
                <a:lnSpc>
                  <a:spcPct val="90000"/>
                </a:lnSpc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</a:t>
              </a:r>
            </a:p>
          </p:txBody>
        </p:sp>
        <p:pic>
          <p:nvPicPr>
            <p:cNvPr id="204" name="PALG_100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3750" y="0"/>
              <a:ext cx="32448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" name="Group 211"/>
          <p:cNvGrpSpPr/>
          <p:nvPr/>
        </p:nvGrpSpPr>
        <p:grpSpPr>
          <a:xfrm>
            <a:off x="1000125" y="2190750"/>
            <a:ext cx="2806700" cy="3354388"/>
            <a:chOff x="0" y="0"/>
            <a:chExt cx="2806700" cy="3354387"/>
          </a:xfrm>
        </p:grpSpPr>
        <p:sp>
          <p:nvSpPr>
            <p:cNvPr id="206" name="Shape 206"/>
            <p:cNvSpPr/>
            <p:nvPr/>
          </p:nvSpPr>
          <p:spPr>
            <a:xfrm>
              <a:off x="0" y="247650"/>
              <a:ext cx="2806700" cy="208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07" name="PALG_101.png"/>
            <p:cNvPicPr/>
            <p:nvPr/>
          </p:nvPicPr>
          <p:blipFill>
            <a:blip r:embed="rId5">
              <a:extLst/>
            </a:blip>
            <a:srcRect l="0" t="0" r="6249" b="75329"/>
            <a:stretch>
              <a:fillRect/>
            </a:stretch>
          </p:blipFill>
          <p:spPr>
            <a:xfrm>
              <a:off x="561975" y="0"/>
              <a:ext cx="428625" cy="801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ALG_101.png"/>
            <p:cNvPicPr/>
            <p:nvPr/>
          </p:nvPicPr>
          <p:blipFill>
            <a:blip r:embed="rId5">
              <a:extLst/>
            </a:blip>
            <a:srcRect l="0" t="23742" r="4167" b="51000"/>
            <a:stretch>
              <a:fillRect/>
            </a:stretch>
          </p:blipFill>
          <p:spPr>
            <a:xfrm>
              <a:off x="561975" y="800100"/>
              <a:ext cx="438150" cy="820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ALG_101.png"/>
            <p:cNvPicPr/>
            <p:nvPr/>
          </p:nvPicPr>
          <p:blipFill>
            <a:blip r:embed="rId5">
              <a:extLst/>
            </a:blip>
            <a:srcRect l="2082" t="48950" r="0" b="24914"/>
            <a:stretch>
              <a:fillRect/>
            </a:stretch>
          </p:blipFill>
          <p:spPr>
            <a:xfrm>
              <a:off x="561975" y="1647825"/>
              <a:ext cx="447675" cy="849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PALG_101.png"/>
            <p:cNvPicPr/>
            <p:nvPr/>
          </p:nvPicPr>
          <p:blipFill>
            <a:blip r:embed="rId5">
              <a:extLst/>
            </a:blip>
            <a:srcRect l="0" t="73277" r="0" b="0"/>
            <a:stretch>
              <a:fillRect/>
            </a:stretch>
          </p:blipFill>
          <p:spPr>
            <a:xfrm>
              <a:off x="590550" y="2486025"/>
              <a:ext cx="457200" cy="868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4"/>
      <p:bldP build="whole" bldLvl="1" animBg="1" rev="0" advAuto="0" spid="201" grpId="1"/>
      <p:bldP build="whole" bldLvl="1" animBg="1" rev="0" advAuto="0" spid="200" grpId="5"/>
      <p:bldP build="whole" bldLvl="1" animBg="1" rev="0" advAuto="0" spid="202" grpId="2"/>
      <p:bldP build="whole" bldLvl="1" animBg="1" rev="0" advAuto="0" spid="20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14" name="Shape 214"/>
          <p:cNvSpPr/>
          <p:nvPr/>
        </p:nvSpPr>
        <p:spPr>
          <a:xfrm>
            <a:off x="990600" y="2362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533400" y="1504950"/>
            <a:ext cx="81788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–6 as a fraction.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981075" y="2162175"/>
            <a:ext cx="2806700" cy="3400425"/>
            <a:chOff x="0" y="0"/>
            <a:chExt cx="2806700" cy="3400425"/>
          </a:xfrm>
        </p:grpSpPr>
        <p:sp>
          <p:nvSpPr>
            <p:cNvPr id="218" name="Shape 218"/>
            <p:cNvSpPr/>
            <p:nvPr/>
          </p:nvSpPr>
          <p:spPr>
            <a:xfrm>
              <a:off x="0" y="276225"/>
              <a:ext cx="2806700" cy="2088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7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19" name="PALG_102.png"/>
            <p:cNvPicPr/>
            <p:nvPr/>
          </p:nvPicPr>
          <p:blipFill>
            <a:blip r:embed="rId4">
              <a:extLst/>
            </a:blip>
            <a:srcRect l="0" t="0" r="1795" b="82377"/>
            <a:stretch>
              <a:fillRect/>
            </a:stretch>
          </p:blipFill>
          <p:spPr>
            <a:xfrm>
              <a:off x="676275" y="0"/>
              <a:ext cx="520700" cy="819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PALG_102.png"/>
            <p:cNvPicPr/>
            <p:nvPr/>
          </p:nvPicPr>
          <p:blipFill>
            <a:blip r:embed="rId4">
              <a:extLst/>
            </a:blip>
            <a:srcRect l="0" t="27049" r="3593" b="55328"/>
            <a:stretch>
              <a:fillRect/>
            </a:stretch>
          </p:blipFill>
          <p:spPr>
            <a:xfrm>
              <a:off x="676275" y="838200"/>
              <a:ext cx="511175" cy="8191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PALG_102.png"/>
            <p:cNvPicPr/>
            <p:nvPr/>
          </p:nvPicPr>
          <p:blipFill>
            <a:blip r:embed="rId4">
              <a:extLst/>
            </a:blip>
            <a:srcRect l="0" t="54507" r="1797" b="25819"/>
            <a:stretch>
              <a:fillRect/>
            </a:stretch>
          </p:blipFill>
          <p:spPr>
            <a:xfrm>
              <a:off x="676275" y="1685925"/>
              <a:ext cx="520700" cy="914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PALG_102.png"/>
            <p:cNvPicPr/>
            <p:nvPr/>
          </p:nvPicPr>
          <p:blipFill>
            <a:blip r:embed="rId4">
              <a:extLst/>
            </a:blip>
            <a:srcRect l="0" t="82171" r="3593" b="0"/>
            <a:stretch>
              <a:fillRect/>
            </a:stretch>
          </p:blipFill>
          <p:spPr>
            <a:xfrm>
              <a:off x="676275" y="2571750"/>
              <a:ext cx="511175" cy="828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  <p:bldP build="whole" bldLvl="1" animBg="1" rev="0" advAuto="0" spid="223" grpId="2"/>
      <p:bldP build="whole" bldLvl="1" animBg="1" rev="0" advAuto="0" spid="21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6" name="Shape 226"/>
          <p:cNvSpPr/>
          <p:nvPr/>
        </p:nvSpPr>
        <p:spPr>
          <a:xfrm>
            <a:off x="4381500" y="771525"/>
            <a:ext cx="44704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100"/>
              </a:spcBef>
              <a:buClr>
                <a:srgbClr val="F2362F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Terminating Decimals </a:t>
            </a:r>
            <a:b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</a:b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as Fractions</a:t>
            </a:r>
          </a:p>
        </p:txBody>
      </p:sp>
      <p:sp>
        <p:nvSpPr>
          <p:cNvPr id="227" name="Shape 227"/>
          <p:cNvSpPr/>
          <p:nvPr/>
        </p:nvSpPr>
        <p:spPr>
          <a:xfrm>
            <a:off x="876300" y="15033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Write 0.26 as a fraction in simplest form.</a:t>
            </a:r>
          </a:p>
        </p:txBody>
      </p:sp>
      <p:sp>
        <p:nvSpPr>
          <p:cNvPr id="228" name="Shape 228"/>
          <p:cNvSpPr/>
          <p:nvPr/>
        </p:nvSpPr>
        <p:spPr>
          <a:xfrm>
            <a:off x="4572000" y="2590800"/>
            <a:ext cx="4051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" algn="l"/>
                <a:tab pos="9525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	0.26 is 26 hundredths.</a:t>
            </a:r>
          </a:p>
        </p:txBody>
      </p:sp>
      <p:pic>
        <p:nvPicPr>
          <p:cNvPr id="229" name="PALG_103.png"/>
          <p:cNvPicPr/>
          <p:nvPr/>
        </p:nvPicPr>
        <p:blipFill>
          <a:blip r:embed="rId2">
            <a:extLst/>
          </a:blip>
          <a:srcRect l="0" t="0" r="0" b="59584"/>
          <a:stretch>
            <a:fillRect/>
          </a:stretch>
        </p:blipFill>
        <p:spPr>
          <a:xfrm>
            <a:off x="990600" y="2406650"/>
            <a:ext cx="2038350" cy="8334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 232"/>
          <p:cNvGrpSpPr/>
          <p:nvPr/>
        </p:nvGrpSpPr>
        <p:grpSpPr>
          <a:xfrm>
            <a:off x="533400" y="3124200"/>
            <a:ext cx="8242300" cy="1015916"/>
            <a:chOff x="0" y="0"/>
            <a:chExt cx="8242300" cy="1015915"/>
          </a:xfrm>
        </p:grpSpPr>
        <p:sp>
          <p:nvSpPr>
            <p:cNvPr id="230" name="Shape 230"/>
            <p:cNvSpPr/>
            <p:nvPr/>
          </p:nvSpPr>
          <p:spPr>
            <a:xfrm>
              <a:off x="0" y="247650"/>
              <a:ext cx="8242300" cy="768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2672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Simplify. The GCF of 26 		and 100 is 2.</a:t>
              </a:r>
            </a:p>
          </p:txBody>
        </p:sp>
        <p:pic>
          <p:nvPicPr>
            <p:cNvPr id="231" name="PALG_103.png"/>
            <p:cNvPicPr/>
            <p:nvPr/>
          </p:nvPicPr>
          <p:blipFill>
            <a:blip r:embed="rId2">
              <a:extLst/>
            </a:blip>
            <a:srcRect l="69158" t="58660" r="0" b="0"/>
            <a:stretch>
              <a:fillRect/>
            </a:stretch>
          </p:blipFill>
          <p:spPr>
            <a:xfrm>
              <a:off x="1800225" y="0"/>
              <a:ext cx="628650" cy="852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3" name="PALG05-02-02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8262" y="4267200"/>
            <a:ext cx="4524376" cy="1817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nodeType="afterEffect" presetClass="entr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p" bldLvl="5" animBg="1" rev="0" advAuto="0" spid="227" grpId="1"/>
      <p:bldP build="p" bldLvl="5" animBg="1" rev="0" advAuto="0" spid="228" grpId="3"/>
      <p:bldP build="whole" bldLvl="1" animBg="1" rev="0" advAuto="0" spid="233" grpId="4"/>
      <p:bldP build="whole" bldLvl="1" animBg="1" rev="0" advAuto="0" spid="232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6" name="Shape 236"/>
          <p:cNvSpPr/>
          <p:nvPr/>
        </p:nvSpPr>
        <p:spPr>
          <a:xfrm>
            <a:off x="4381500" y="771525"/>
            <a:ext cx="4470400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spcBef>
                <a:spcPts val="1100"/>
              </a:spcBef>
              <a:buClr>
                <a:srgbClr val="F2362F"/>
              </a:buClr>
              <a:buFont typeface="Arial"/>
              <a:defRPr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Terminating Decimals </a:t>
            </a:r>
            <a:b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</a:b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as Fractions</a:t>
            </a:r>
          </a:p>
        </p:txBody>
      </p:sp>
      <p:sp>
        <p:nvSpPr>
          <p:cNvPr id="237" name="Shape 237"/>
          <p:cNvSpPr/>
          <p:nvPr/>
        </p:nvSpPr>
        <p:spPr>
          <a:xfrm>
            <a:off x="876300" y="1503362"/>
            <a:ext cx="77216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sz="2400">
                <a:uFill>
                  <a:solidFill/>
                </a:uFill>
              </a:rPr>
              <a:t> 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SHIPPING</a:t>
            </a:r>
            <a:r>
              <a:rPr sz="2400">
                <a:uFill>
                  <a:solidFill/>
                </a:uFill>
              </a:rPr>
              <a:t>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The shipping weight of a package is 2.875 pounds. Write this decimal as a mixed number in simplest form.</a:t>
            </a:r>
          </a:p>
        </p:txBody>
      </p:sp>
      <p:sp>
        <p:nvSpPr>
          <p:cNvPr id="238" name="Shape 238"/>
          <p:cNvSpPr/>
          <p:nvPr/>
        </p:nvSpPr>
        <p:spPr>
          <a:xfrm>
            <a:off x="4495800" y="2749550"/>
            <a:ext cx="4432300" cy="76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" algn="l"/>
                <a:tab pos="9525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0.875 is 875 thousandths.</a:t>
            </a:r>
            <a:br>
              <a:rPr sz="2400">
                <a:uFill>
                  <a:solidFill/>
                </a:uFill>
              </a:rPr>
            </a:br>
          </a:p>
        </p:txBody>
      </p:sp>
      <p:pic>
        <p:nvPicPr>
          <p:cNvPr id="239" name="PALG_104.png"/>
          <p:cNvPicPr/>
          <p:nvPr/>
        </p:nvPicPr>
        <p:blipFill>
          <a:blip r:embed="rId2">
            <a:extLst/>
          </a:blip>
          <a:srcRect l="0" t="0" r="0" b="52786"/>
          <a:stretch>
            <a:fillRect/>
          </a:stretch>
        </p:blipFill>
        <p:spPr>
          <a:xfrm>
            <a:off x="990600" y="2555875"/>
            <a:ext cx="2349500" cy="979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LG05-02-02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4343400"/>
            <a:ext cx="4029075" cy="161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3-2_2b_1.png"/>
          <p:cNvPicPr/>
          <p:nvPr/>
        </p:nvPicPr>
        <p:blipFill>
          <a:blip r:embed="rId4">
            <a:extLst/>
          </a:blip>
          <a:srcRect l="40969" t="28602" r="0" b="40194"/>
          <a:stretch>
            <a:fillRect/>
          </a:stretch>
        </p:blipFill>
        <p:spPr>
          <a:xfrm>
            <a:off x="1752600" y="3429000"/>
            <a:ext cx="1333500" cy="914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" name="Group 244"/>
          <p:cNvGrpSpPr/>
          <p:nvPr/>
        </p:nvGrpSpPr>
        <p:grpSpPr>
          <a:xfrm>
            <a:off x="533400" y="4286250"/>
            <a:ext cx="3060700" cy="1119104"/>
            <a:chOff x="0" y="0"/>
            <a:chExt cx="3060700" cy="1119103"/>
          </a:xfrm>
        </p:grpSpPr>
        <p:sp>
          <p:nvSpPr>
            <p:cNvPr id="242" name="Shape 242"/>
            <p:cNvSpPr/>
            <p:nvPr/>
          </p:nvSpPr>
          <p:spPr>
            <a:xfrm>
              <a:off x="0" y="350837"/>
              <a:ext cx="3060700" cy="76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40386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</a:t>
              </a:r>
            </a:p>
          </p:txBody>
        </p:sp>
        <p:pic>
          <p:nvPicPr>
            <p:cNvPr id="243" name="PALG_104.png"/>
            <p:cNvPicPr/>
            <p:nvPr/>
          </p:nvPicPr>
          <p:blipFill>
            <a:blip r:embed="rId2">
              <a:extLst/>
            </a:blip>
            <a:srcRect l="77435" t="53254" r="0" b="0"/>
            <a:stretch>
              <a:fillRect/>
            </a:stretch>
          </p:blipFill>
          <p:spPr>
            <a:xfrm>
              <a:off x="1828800" y="0"/>
              <a:ext cx="595313" cy="969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Shape 245"/>
          <p:cNvSpPr/>
          <p:nvPr/>
        </p:nvSpPr>
        <p:spPr>
          <a:xfrm>
            <a:off x="4419600" y="3236912"/>
            <a:ext cx="42037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215900" algn="l"/>
                <a:tab pos="952500" algn="l"/>
              </a:tabLst>
              <a:defRPr>
                <a:uFillTx/>
              </a:defRPr>
            </a:pP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The GCF of 875 and 1000 is 125.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nodeType="afterEffect" presetClass="entr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8" grpId="3"/>
      <p:bldP build="whole" bldLvl="1" animBg="1" rev="0" advAuto="0" spid="244" grpId="7"/>
      <p:bldP build="whole" bldLvl="1" animBg="1" rev="0" advAuto="0" spid="241" grpId="4"/>
      <p:bldP build="whole" bldLvl="1" animBg="1" rev="0" advAuto="0" spid="239" grpId="2"/>
      <p:bldP build="p" bldLvl="5" animBg="1" rev="0" advAuto="0" spid="245" grpId="5"/>
      <p:bldP build="whole" bldLvl="1" animBg="1" rev="0" advAuto="0" spid="240" grpId="6"/>
      <p:bldP build="p" bldLvl="5" animBg="1" rev="0" advAuto="0" spid="2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48" name="Shape 248"/>
          <p:cNvSpPr/>
          <p:nvPr/>
        </p:nvSpPr>
        <p:spPr>
          <a:xfrm>
            <a:off x="876300" y="4419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4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533400" y="1504950"/>
            <a:ext cx="83185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Write 0.84 as a fraction in simplest form.</a:t>
            </a:r>
          </a:p>
        </p:txBody>
      </p:sp>
      <p:grpSp>
        <p:nvGrpSpPr>
          <p:cNvPr id="257" name="Group 257"/>
          <p:cNvGrpSpPr/>
          <p:nvPr/>
        </p:nvGrpSpPr>
        <p:grpSpPr>
          <a:xfrm>
            <a:off x="914400" y="2371725"/>
            <a:ext cx="2806700" cy="3578225"/>
            <a:chOff x="0" y="0"/>
            <a:chExt cx="2806700" cy="3578225"/>
          </a:xfrm>
        </p:grpSpPr>
        <p:sp>
          <p:nvSpPr>
            <p:cNvPr id="252" name="Shape 252"/>
            <p:cNvSpPr/>
            <p:nvPr/>
          </p:nvSpPr>
          <p:spPr>
            <a:xfrm>
              <a:off x="0" y="193675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53" name="PALG_105.png"/>
            <p:cNvPicPr/>
            <p:nvPr/>
          </p:nvPicPr>
          <p:blipFill>
            <a:blip r:embed="rId4">
              <a:extLst/>
            </a:blip>
            <a:srcRect l="0" t="0" r="0" b="81408"/>
            <a:stretch>
              <a:fillRect/>
            </a:stretch>
          </p:blipFill>
          <p:spPr>
            <a:xfrm>
              <a:off x="581025" y="0"/>
              <a:ext cx="658813" cy="86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ALG_105.png"/>
            <p:cNvPicPr/>
            <p:nvPr/>
          </p:nvPicPr>
          <p:blipFill>
            <a:blip r:embed="rId4">
              <a:extLst/>
            </a:blip>
            <a:srcRect l="0" t="27067" r="0" b="53930"/>
            <a:stretch>
              <a:fillRect/>
            </a:stretch>
          </p:blipFill>
          <p:spPr>
            <a:xfrm>
              <a:off x="581025" y="885825"/>
              <a:ext cx="658813" cy="88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PALG_105.png"/>
            <p:cNvPicPr/>
            <p:nvPr/>
          </p:nvPicPr>
          <p:blipFill>
            <a:blip r:embed="rId4">
              <a:extLst/>
            </a:blip>
            <a:srcRect l="0" t="54956" r="0" b="26042"/>
            <a:stretch>
              <a:fillRect/>
            </a:stretch>
          </p:blipFill>
          <p:spPr>
            <a:xfrm>
              <a:off x="581025" y="1819275"/>
              <a:ext cx="658813" cy="88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PALG_105.png"/>
            <p:cNvPicPr/>
            <p:nvPr/>
          </p:nvPicPr>
          <p:blipFill>
            <a:blip r:embed="rId4">
              <a:extLst/>
            </a:blip>
            <a:srcRect l="0" t="82434" r="0" b="0"/>
            <a:stretch>
              <a:fillRect/>
            </a:stretch>
          </p:blipFill>
          <p:spPr>
            <a:xfrm>
              <a:off x="581025" y="2762250"/>
              <a:ext cx="658813" cy="815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5"/>
      <p:bldP build="whole" bldLvl="1" animBg="1" rev="0" advAuto="0" spid="250" grpId="2"/>
      <p:bldP build="whole" bldLvl="1" animBg="1" rev="0" advAuto="0" spid="251" grpId="3"/>
      <p:bldP build="whole" bldLvl="1" animBg="1" rev="0" advAuto="0" spid="249" grpId="1"/>
      <p:bldP build="whole" bldLvl="1" animBg="1" rev="0" advAuto="0" spid="257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60" name="Shape 260"/>
          <p:cNvSpPr/>
          <p:nvPr/>
        </p:nvSpPr>
        <p:spPr>
          <a:xfrm>
            <a:off x="876300" y="44196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533400" y="1504950"/>
            <a:ext cx="83185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RUNNING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Mary runs the hundred meter dash in 12.375 seconds. Write this decimal as a mixed number in simplest form.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914400" y="2606674"/>
            <a:ext cx="2806700" cy="3286126"/>
            <a:chOff x="0" y="0"/>
            <a:chExt cx="2806700" cy="3286125"/>
          </a:xfrm>
        </p:grpSpPr>
        <p:sp>
          <p:nvSpPr>
            <p:cNvPr id="264" name="Shape 264"/>
            <p:cNvSpPr/>
            <p:nvPr/>
          </p:nvSpPr>
          <p:spPr>
            <a:xfrm>
              <a:off x="0" y="187325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265" name="3-2_2b_2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600" y="0"/>
              <a:ext cx="1152525" cy="3286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3"/>
      <p:bldP build="whole" bldLvl="1" animBg="1" rev="0" advAuto="0" spid="263" grpId="1"/>
      <p:bldP build="whole" bldLvl="1" animBg="1" rev="0" advAuto="0" spid="26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69" name="Shape 26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Repeating Decimals as Fractions</a:t>
            </a:r>
          </a:p>
        </p:txBody>
      </p:sp>
      <p:sp>
        <p:nvSpPr>
          <p:cNvPr id="270" name="Shape 270"/>
          <p:cNvSpPr/>
          <p:nvPr/>
        </p:nvSpPr>
        <p:spPr>
          <a:xfrm>
            <a:off x="533400" y="4879975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 indent="1587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Subtract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from 100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to eliminate the repeating part, 0.3939. . . .</a:t>
            </a:r>
          </a:p>
        </p:txBody>
      </p:sp>
      <p:grpSp>
        <p:nvGrpSpPr>
          <p:cNvPr id="273" name="Group 273"/>
          <p:cNvGrpSpPr/>
          <p:nvPr/>
        </p:nvGrpSpPr>
        <p:grpSpPr>
          <a:xfrm>
            <a:off x="876300" y="1503362"/>
            <a:ext cx="7721600" cy="447230"/>
            <a:chOff x="0" y="0"/>
            <a:chExt cx="7721600" cy="447228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77216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def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Write 0.39 as a fraction in simplest form.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1171575" y="39687"/>
              <a:ext cx="381000" cy="1588"/>
            </a:xfrm>
            <a:prstGeom prst="line">
              <a:avLst/>
            </a:prstGeom>
            <a:noFill/>
            <a:ln w="19050" cap="flat">
              <a:solidFill>
                <a:srgbClr val="0068A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74" name="Shape 274"/>
          <p:cNvSpPr/>
          <p:nvPr/>
        </p:nvSpPr>
        <p:spPr>
          <a:xfrm>
            <a:off x="1000125" y="2438400"/>
            <a:ext cx="8001000" cy="218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838200" algn="r"/>
                <a:tab pos="1066800" algn="l"/>
                <a:tab pos="1358900" algn="l"/>
                <a:tab pos="36957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	N	</a:t>
            </a:r>
            <a:r>
              <a:rPr sz="2400">
                <a:uFill>
                  <a:solidFill/>
                </a:uFill>
              </a:rPr>
              <a:t>=	0.3939. . .	Let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represent the number.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838200" algn="r"/>
                <a:tab pos="1066800" algn="l"/>
                <a:tab pos="1358900" algn="l"/>
                <a:tab pos="3695700" algn="l"/>
              </a:tabLst>
              <a:defRPr>
                <a:uFillTx/>
              </a:defRPr>
            </a:pP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838200" algn="r"/>
                <a:tab pos="1066800" algn="l"/>
                <a:tab pos="13589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100</a:t>
            </a:r>
            <a:r>
              <a:rPr i="1" sz="2400">
                <a:uFill>
                  <a:solidFill/>
                </a:uFill>
              </a:rPr>
              <a:t>N	</a:t>
            </a:r>
            <a:r>
              <a:rPr sz="2400">
                <a:uFill>
                  <a:solidFill/>
                </a:uFill>
              </a:rPr>
              <a:t>=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100</a:t>
            </a:r>
            <a:r>
              <a:rPr sz="2400">
                <a:uFill>
                  <a:solidFill/>
                </a:uFill>
              </a:rPr>
              <a:t>(0.3939. . .)	Multiply each side by 100 					because two digits repeat.</a:t>
            </a:r>
            <a:endParaRPr sz="24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838200" algn="r"/>
                <a:tab pos="1066800" algn="l"/>
                <a:tab pos="1358900" algn="l"/>
                <a:tab pos="36957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	100</a:t>
            </a:r>
            <a:r>
              <a:rPr i="1" sz="2400">
                <a:uFill>
                  <a:solidFill/>
                </a:uFill>
              </a:rPr>
              <a:t>N	</a:t>
            </a:r>
            <a:r>
              <a:rPr sz="2400">
                <a:uFill>
                  <a:solidFill/>
                </a:uFill>
              </a:rPr>
              <a:t>=	39.39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4" grpId="2"/>
      <p:bldP build="p" bldLvl="5" animBg="1" rev="0" advAuto="0" spid="270" grpId="3"/>
      <p:bldP build="whole" bldLvl="1" animBg="1" rev="0" advAuto="0" spid="27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31" name="Shape 131"/>
          <p:cNvSpPr/>
          <p:nvPr/>
        </p:nvSpPr>
        <p:spPr>
          <a:xfrm>
            <a:off x="1066800" y="1855787"/>
            <a:ext cx="7594600" cy="356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3–1)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Write Mixed Numbers and Integers as Fractions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Real-World Example: Write Terminating Decimals as Fractions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  Write Repeating Decimals as Fractions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7" invalidUrl="" action="ppaction://hlinksldjump" tgtFrame="" tooltip="" history="1" highlightClick="0" endSnd="0"/>
              </a:rPr>
              <a:t>Concept Summary:  Rational Numbers</a:t>
            </a:r>
            <a:endParaRPr>
              <a:uFill>
                <a:solidFill/>
              </a:uFill>
            </a:endParaRPr>
          </a:p>
          <a:p>
            <a:pPr lvl="0" marL="1696402" indent="-1655762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2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8" invalidUrl="" action="ppaction://hlinksldjump" tgtFrame="" tooltip="" history="1" highlightClick="0" endSnd="0"/>
              </a:rPr>
              <a:t>Example 4:  Classify Numbers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77" name="Shape 277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Write Repeating Decimals as Fractions</a:t>
            </a:r>
          </a:p>
        </p:txBody>
      </p:sp>
      <p:sp>
        <p:nvSpPr>
          <p:cNvPr id="278" name="Shape 278"/>
          <p:cNvSpPr/>
          <p:nvPr/>
        </p:nvSpPr>
        <p:spPr>
          <a:xfrm>
            <a:off x="533400" y="5081587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pic>
        <p:nvPicPr>
          <p:cNvPr id="279" name="Prealg_eq_91.png"/>
          <p:cNvPicPr/>
          <p:nvPr/>
        </p:nvPicPr>
        <p:blipFill>
          <a:blip r:embed="rId2">
            <a:extLst/>
          </a:blip>
          <a:srcRect l="0" t="0" r="0" b="61051"/>
          <a:stretch>
            <a:fillRect/>
          </a:stretch>
        </p:blipFill>
        <p:spPr>
          <a:xfrm>
            <a:off x="1114425" y="1528762"/>
            <a:ext cx="2714625" cy="352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realg_eq_91.png"/>
          <p:cNvPicPr/>
          <p:nvPr/>
        </p:nvPicPr>
        <p:blipFill>
          <a:blip r:embed="rId2">
            <a:extLst/>
          </a:blip>
          <a:srcRect l="16943" t="84210" r="4560" b="0"/>
          <a:stretch>
            <a:fillRect/>
          </a:stretch>
        </p:blipFill>
        <p:spPr>
          <a:xfrm>
            <a:off x="1447800" y="2362200"/>
            <a:ext cx="2209800" cy="14287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4343400" y="3511550"/>
            <a:ext cx="43561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each side by 99.</a:t>
            </a:r>
          </a:p>
        </p:txBody>
      </p:sp>
      <p:sp>
        <p:nvSpPr>
          <p:cNvPr id="282" name="Shape 282"/>
          <p:cNvSpPr/>
          <p:nvPr/>
        </p:nvSpPr>
        <p:spPr>
          <a:xfrm>
            <a:off x="4343400" y="4351337"/>
            <a:ext cx="4356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Simplify.</a:t>
            </a:r>
          </a:p>
        </p:txBody>
      </p:sp>
      <p:sp>
        <p:nvSpPr>
          <p:cNvPr id="283" name="Shape 283"/>
          <p:cNvSpPr/>
          <p:nvPr/>
        </p:nvSpPr>
        <p:spPr>
          <a:xfrm>
            <a:off x="4343400" y="2646362"/>
            <a:ext cx="43561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100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– 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= 100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– 1</a:t>
            </a:r>
            <a:r>
              <a:rPr i="1" sz="2400">
                <a:uFill>
                  <a:solidFill/>
                </a:uFill>
              </a:rPr>
              <a:t>N</a:t>
            </a:r>
            <a:r>
              <a:rPr sz="2400">
                <a:uFill>
                  <a:solidFill/>
                </a:uFill>
              </a:rPr>
              <a:t> or 99</a:t>
            </a:r>
            <a:r>
              <a:rPr i="1" sz="2400">
                <a:uFill>
                  <a:solidFill/>
                </a:uFill>
              </a:rPr>
              <a:t>N</a:t>
            </a:r>
          </a:p>
        </p:txBody>
      </p:sp>
      <p:pic>
        <p:nvPicPr>
          <p:cNvPr id="284" name="PALG_108.png"/>
          <p:cNvPicPr/>
          <p:nvPr/>
        </p:nvPicPr>
        <p:blipFill>
          <a:blip r:embed="rId3">
            <a:extLst/>
          </a:blip>
          <a:srcRect l="0" t="0" r="0" b="75576"/>
          <a:stretch>
            <a:fillRect/>
          </a:stretch>
        </p:blipFill>
        <p:spPr>
          <a:xfrm>
            <a:off x="1209675" y="2667000"/>
            <a:ext cx="2322513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LG_108.png"/>
          <p:cNvPicPr/>
          <p:nvPr/>
        </p:nvPicPr>
        <p:blipFill>
          <a:blip r:embed="rId3">
            <a:extLst/>
          </a:blip>
          <a:srcRect l="0" t="58064" r="0" b="0"/>
          <a:stretch>
            <a:fillRect/>
          </a:stretch>
        </p:blipFill>
        <p:spPr>
          <a:xfrm>
            <a:off x="1209675" y="4086225"/>
            <a:ext cx="2322513" cy="86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PALG_109.png"/>
          <p:cNvPicPr/>
          <p:nvPr/>
        </p:nvPicPr>
        <p:blipFill>
          <a:blip r:embed="rId4">
            <a:extLst/>
          </a:blip>
          <a:srcRect l="50939" t="0" r="0" b="0"/>
          <a:stretch>
            <a:fillRect/>
          </a:stretch>
        </p:blipFill>
        <p:spPr>
          <a:xfrm>
            <a:off x="2286000" y="4929187"/>
            <a:ext cx="1430338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Group 291"/>
          <p:cNvGrpSpPr/>
          <p:nvPr/>
        </p:nvGrpSpPr>
        <p:grpSpPr>
          <a:xfrm>
            <a:off x="885825" y="5715000"/>
            <a:ext cx="7620000" cy="481013"/>
            <a:chOff x="0" y="0"/>
            <a:chExt cx="7620000" cy="481012"/>
          </a:xfrm>
        </p:grpSpPr>
        <p:sp>
          <p:nvSpPr>
            <p:cNvPr id="287" name="Shape 287"/>
            <p:cNvSpPr/>
            <p:nvPr/>
          </p:nvSpPr>
          <p:spPr>
            <a:xfrm>
              <a:off x="3038475" y="0"/>
              <a:ext cx="1384300" cy="478979"/>
            </a:xfrm>
            <a:prstGeom prst="rect">
              <a:avLst/>
            </a:prstGeom>
            <a:solidFill>
              <a:srgbClr val="FFD300"/>
            </a:solidFill>
            <a:ln w="31750" cap="flat">
              <a:solidFill>
                <a:srgbClr val="E9332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ENTER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1895475" y="0"/>
              <a:ext cx="393700" cy="478979"/>
            </a:xfrm>
            <a:prstGeom prst="rect">
              <a:avLst/>
            </a:prstGeom>
            <a:solidFill>
              <a:srgbClr val="FFD300"/>
            </a:solidFill>
            <a:ln w="31750" cap="flat">
              <a:solidFill>
                <a:srgbClr val="E9332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000000"/>
                </a:buClr>
                <a:buFont typeface="Arial"/>
                <a:defRPr b="1" sz="2400"/>
              </a:lvl1pPr>
            </a:lstStyle>
            <a:p>
              <a:pPr lvl="0">
                <a:defRPr b="0" sz="1800">
                  <a:uFillTx/>
                </a:defRPr>
              </a:pPr>
              <a:r>
                <a:rPr b="1" sz="2400">
                  <a:uFill>
                    <a:solidFill/>
                  </a:uFill>
                </a:rPr>
                <a:t>÷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3175"/>
              <a:ext cx="76200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  <a:buClr>
                  <a:srgbClr val="0068AD"/>
                </a:buClr>
                <a:buFont typeface="Arial"/>
                <a:tabLst>
                  <a:tab pos="1295400" algn="l"/>
                  <a:tab pos="2438400" algn="l"/>
                  <a:tab pos="4559300" algn="l"/>
                  <a:tab pos="46101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Check	</a:t>
              </a:r>
              <a:r>
                <a:rPr sz="2400">
                  <a:uFill>
                    <a:solidFill/>
                  </a:uFill>
                </a:rPr>
                <a:t>13	33	0.393939394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6619875" y="36512"/>
              <a:ext cx="394405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FFFFFF"/>
                </a:buClr>
                <a:buFont typeface="Arial"/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</a:t>
              </a:r>
            </a:p>
          </p:txBody>
        </p:sp>
      </p:grpSp>
      <p:grpSp>
        <p:nvGrpSpPr>
          <p:cNvPr id="294" name="Group 294"/>
          <p:cNvGrpSpPr/>
          <p:nvPr/>
        </p:nvGrpSpPr>
        <p:grpSpPr>
          <a:xfrm>
            <a:off x="1220787" y="3267075"/>
            <a:ext cx="2322513" cy="838200"/>
            <a:chOff x="0" y="0"/>
            <a:chExt cx="2322512" cy="838200"/>
          </a:xfrm>
        </p:grpSpPr>
        <p:pic>
          <p:nvPicPr>
            <p:cNvPr id="292" name="PALG_108.png"/>
            <p:cNvPicPr/>
            <p:nvPr/>
          </p:nvPicPr>
          <p:blipFill>
            <a:blip r:embed="rId3">
              <a:extLst/>
            </a:blip>
            <a:srcRect l="0" t="19354" r="0" b="40092"/>
            <a:stretch>
              <a:fillRect/>
            </a:stretch>
          </p:blipFill>
          <p:spPr>
            <a:xfrm>
              <a:off x="0" y="0"/>
              <a:ext cx="2322513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PALG_108.png"/>
            <p:cNvPicPr/>
            <p:nvPr/>
          </p:nvPicPr>
          <p:blipFill>
            <a:blip r:embed="rId3">
              <a:extLst/>
            </a:blip>
            <a:srcRect l="6561" t="42857" r="74641" b="40092"/>
            <a:stretch>
              <a:fillRect/>
            </a:stretch>
          </p:blipFill>
          <p:spPr>
            <a:xfrm>
              <a:off x="981075" y="485775"/>
              <a:ext cx="436563" cy="352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5" name="3-2-3-red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9700" y="2081212"/>
            <a:ext cx="2330450" cy="357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nodeType="afterEffect" presetClass="entr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6"/>
      <p:bldP build="whole" bldLvl="1" animBg="1" rev="0" advAuto="0" spid="291" grpId="12"/>
      <p:bldP build="whole" bldLvl="1" animBg="1" rev="0" advAuto="0" spid="283" grpId="5"/>
      <p:bldP build="whole" bldLvl="1" animBg="1" rev="0" advAuto="0" spid="281" grpId="7"/>
      <p:bldP build="whole" bldLvl="1" animBg="1" rev="0" advAuto="0" spid="278" grpId="10"/>
      <p:bldP build="whole" bldLvl="1" animBg="1" rev="0" advAuto="0" spid="295" grpId="2"/>
      <p:bldP build="whole" bldLvl="1" animBg="1" rev="0" advAuto="0" spid="282" grpId="9"/>
      <p:bldP build="whole" bldLvl="1" animBg="1" rev="0" advAuto="0" spid="286" grpId="11"/>
      <p:bldP build="whole" bldLvl="1" animBg="1" rev="0" advAuto="0" spid="280" grpId="3"/>
      <p:bldP build="whole" bldLvl="1" animBg="1" rev="0" advAuto="0" spid="285" grpId="8"/>
      <p:bldP build="whole" bldLvl="1" animBg="1" rev="0" advAuto="0" spid="284" grpId="4"/>
      <p:bldP build="whole" bldLvl="1" animBg="1" rev="0" advAuto="0" spid="27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98" name="Shape 298"/>
          <p:cNvSpPr/>
          <p:nvPr/>
        </p:nvSpPr>
        <p:spPr>
          <a:xfrm>
            <a:off x="876300" y="2209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99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realg_eq_9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1458912"/>
            <a:ext cx="5849938" cy="4841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7" name="Group 307"/>
          <p:cNvGrpSpPr/>
          <p:nvPr/>
        </p:nvGrpSpPr>
        <p:grpSpPr>
          <a:xfrm>
            <a:off x="914400" y="2000250"/>
            <a:ext cx="2806700" cy="3587750"/>
            <a:chOff x="0" y="0"/>
            <a:chExt cx="2806700" cy="3587749"/>
          </a:xfrm>
        </p:grpSpPr>
        <p:sp>
          <p:nvSpPr>
            <p:cNvPr id="302" name="Shape 302"/>
            <p:cNvSpPr/>
            <p:nvPr/>
          </p:nvSpPr>
          <p:spPr>
            <a:xfrm>
              <a:off x="0" y="20955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303" name="PALG_110.png"/>
            <p:cNvPicPr/>
            <p:nvPr/>
          </p:nvPicPr>
          <p:blipFill>
            <a:blip r:embed="rId5">
              <a:extLst/>
            </a:blip>
            <a:srcRect l="0" t="0" r="9835" b="82913"/>
            <a:stretch>
              <a:fillRect/>
            </a:stretch>
          </p:blipFill>
          <p:spPr>
            <a:xfrm>
              <a:off x="533400" y="0"/>
              <a:ext cx="436563" cy="796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PALG_110.png"/>
            <p:cNvPicPr/>
            <p:nvPr/>
          </p:nvPicPr>
          <p:blipFill>
            <a:blip r:embed="rId5">
              <a:extLst/>
            </a:blip>
            <a:srcRect l="0" t="26548" r="5900" b="54322"/>
            <a:stretch>
              <a:fillRect/>
            </a:stretch>
          </p:blipFill>
          <p:spPr>
            <a:xfrm>
              <a:off x="533400" y="866775"/>
              <a:ext cx="455613" cy="892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PALG_110.png"/>
            <p:cNvPicPr/>
            <p:nvPr/>
          </p:nvPicPr>
          <p:blipFill>
            <a:blip r:embed="rId5">
              <a:extLst/>
            </a:blip>
            <a:srcRect l="0" t="53709" r="7867" b="26753"/>
            <a:stretch>
              <a:fillRect/>
            </a:stretch>
          </p:blipFill>
          <p:spPr>
            <a:xfrm>
              <a:off x="533400" y="1790700"/>
              <a:ext cx="446088" cy="911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PALG_110.png"/>
            <p:cNvPicPr/>
            <p:nvPr/>
          </p:nvPicPr>
          <p:blipFill>
            <a:blip r:embed="rId5">
              <a:extLst/>
            </a:blip>
            <a:srcRect l="0" t="81892" r="5902" b="0"/>
            <a:stretch>
              <a:fillRect/>
            </a:stretch>
          </p:blipFill>
          <p:spPr>
            <a:xfrm>
              <a:off x="533400" y="2743200"/>
              <a:ext cx="455613" cy="844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  <p:bldP build="whole" bldLvl="1" animBg="1" rev="0" advAuto="0" spid="301" grpId="3"/>
      <p:bldP build="whole" bldLvl="1" animBg="1" rev="0" advAuto="0" spid="307" grpId="4"/>
      <p:bldP build="whole" bldLvl="1" animBg="1" rev="0" advAuto="0" spid="298" grpId="5"/>
      <p:bldP build="whole" bldLvl="1" animBg="1" rev="0" advAuto="0" spid="30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LG-CH3-130-CS_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295400"/>
            <a:ext cx="8239125" cy="369252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Concept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13" name="Shape 313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Classify Numbers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sp>
          <p:nvSpPr>
            <p:cNvPr id="314" name="Shape 314"/>
            <p:cNvSpPr/>
            <p:nvPr/>
          </p:nvSpPr>
          <p:spPr>
            <a:xfrm>
              <a:off x="0" y="179387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 </a:t>
              </a:r>
            </a:p>
          </p:txBody>
        </p:sp>
        <p:pic>
          <p:nvPicPr>
            <p:cNvPr id="315" name="PALG_11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5775" y="0"/>
              <a:ext cx="6856413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9" name="Group 319"/>
          <p:cNvGrpSpPr/>
          <p:nvPr/>
        </p:nvGrpSpPr>
        <p:grpSpPr>
          <a:xfrm>
            <a:off x="533400" y="4600574"/>
            <a:ext cx="8242300" cy="795339"/>
            <a:chOff x="0" y="0"/>
            <a:chExt cx="8242300" cy="795337"/>
          </a:xfrm>
        </p:grpSpPr>
        <p:sp>
          <p:nvSpPr>
            <p:cNvPr id="317" name="Shape 317"/>
            <p:cNvSpPr/>
            <p:nvPr/>
          </p:nvSpPr>
          <p:spPr>
            <a:xfrm>
              <a:off x="0" y="180975"/>
              <a:ext cx="82423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1753552" indent="-1368425">
                <a:lnSpc>
                  <a:spcPct val="90000"/>
                </a:lnSpc>
                <a:spcBef>
                  <a:spcPts val="500"/>
                </a:spcBef>
                <a:buClr>
                  <a:srgbClr val="FFFFFF"/>
                </a:buClr>
                <a:buFont typeface="Arial"/>
                <a:tabLst>
                  <a:tab pos="1981200" algn="l"/>
                  <a:tab pos="2781300" algn="l"/>
                </a:tabLst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Answer:</a:t>
              </a: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 					     .</a:t>
              </a:r>
            </a:p>
          </p:txBody>
        </p:sp>
        <p:pic>
          <p:nvPicPr>
            <p:cNvPr id="318" name="image.png"/>
            <p:cNvPicPr/>
            <p:nvPr/>
          </p:nvPicPr>
          <p:blipFill>
            <a:blip r:embed="rId3">
              <a:extLst/>
            </a:blip>
            <a:srcRect l="0" t="0" r="9712" b="0"/>
            <a:stretch>
              <a:fillRect/>
            </a:stretch>
          </p:blipFill>
          <p:spPr>
            <a:xfrm>
              <a:off x="1724025" y="0"/>
              <a:ext cx="6124575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  <p:bldP build="whole" bldLvl="1" animBg="1" rev="0" advAuto="0" spid="31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22" name="Shape 322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Classify Numbers</a:t>
            </a:r>
          </a:p>
        </p:txBody>
      </p:sp>
      <p:sp>
        <p:nvSpPr>
          <p:cNvPr id="323" name="Shape 323"/>
          <p:cNvSpPr/>
          <p:nvPr/>
        </p:nvSpPr>
        <p:spPr>
          <a:xfrm>
            <a:off x="876300" y="1522412"/>
            <a:ext cx="7721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Identify all sets to which the number 1.414213562… belongs.</a:t>
            </a:r>
          </a:p>
        </p:txBody>
      </p:sp>
      <p:sp>
        <p:nvSpPr>
          <p:cNvPr id="324" name="Shape 324"/>
          <p:cNvSpPr/>
          <p:nvPr/>
        </p:nvSpPr>
        <p:spPr>
          <a:xfrm>
            <a:off x="533400" y="2679700"/>
            <a:ext cx="808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990340" indent="-36068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1.1414213562... 	This is a nonterminating and nonrepeating decimal.</a:t>
            </a:r>
          </a:p>
        </p:txBody>
      </p:sp>
      <p:sp>
        <p:nvSpPr>
          <p:cNvPr id="325" name="Shape 325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	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So, it is irrational.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5" grpId="3"/>
      <p:bldP build="whole" bldLvl="1" animBg="1" rev="0" advAuto="0" spid="323" grpId="1"/>
      <p:bldP build="whole" bldLvl="1" animBg="1" rev="0" advAuto="0" spid="32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28" name="Shape 328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Classify Numbers</a:t>
            </a:r>
          </a:p>
        </p:txBody>
      </p:sp>
      <p:sp>
        <p:nvSpPr>
          <p:cNvPr id="329" name="Shape 329"/>
          <p:cNvSpPr/>
          <p:nvPr/>
        </p:nvSpPr>
        <p:spPr>
          <a:xfrm>
            <a:off x="876300" y="152241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Identify all sets to which the number 15 belongs.</a:t>
            </a:r>
          </a:p>
        </p:txBody>
      </p:sp>
      <p:sp>
        <p:nvSpPr>
          <p:cNvPr id="330" name="Shape 330"/>
          <p:cNvSpPr/>
          <p:nvPr/>
        </p:nvSpPr>
        <p:spPr>
          <a:xfrm>
            <a:off x="533400" y="4781550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 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15 is a whole number, an integer, and a rational number.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  <p:bldP build="p" bldLvl="5" animBg="1" rev="0" advAuto="0" spid="330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33" name="Shape 333"/>
          <p:cNvSpPr/>
          <p:nvPr/>
        </p:nvSpPr>
        <p:spPr>
          <a:xfrm>
            <a:off x="876300" y="5003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914399" y="2209800"/>
            <a:ext cx="49657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whole number,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integer,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not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rational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876300" y="1343024"/>
            <a:ext cx="7721600" cy="785814"/>
            <a:chOff x="0" y="0"/>
            <a:chExt cx="7721600" cy="785812"/>
          </a:xfrm>
        </p:grpSpPr>
        <p:pic>
          <p:nvPicPr>
            <p:cNvPr id="337" name="Prealg_eq_93.png"/>
            <p:cNvPicPr/>
            <p:nvPr/>
          </p:nvPicPr>
          <p:blipFill>
            <a:blip r:embed="rId4">
              <a:extLst/>
            </a:blip>
            <a:srcRect l="5825" t="0" r="0" b="0"/>
            <a:stretch>
              <a:fillRect/>
            </a:stretch>
          </p:blipFill>
          <p:spPr>
            <a:xfrm>
              <a:off x="419100" y="0"/>
              <a:ext cx="5543550" cy="785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8" name="Shape 338"/>
            <p:cNvSpPr/>
            <p:nvPr/>
          </p:nvSpPr>
          <p:spPr>
            <a:xfrm>
              <a:off x="0" y="179387"/>
              <a:ext cx="77216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buClr>
                  <a:srgbClr val="E9332C"/>
                </a:buClr>
                <a:buFont typeface="Arial"/>
                <a:def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A. 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3"/>
      <p:bldP build="whole" bldLvl="1" animBg="1" rev="0" advAuto="0" spid="336" grpId="4"/>
      <p:bldP build="whole" bldLvl="1" animBg="1" rev="0" advAuto="0" spid="334" grpId="1"/>
      <p:bldP build="whole" bldLvl="1" animBg="1" rev="0" advAuto="0" spid="335" grpId="2"/>
      <p:bldP build="whole" bldLvl="1" animBg="1" rev="0" advAuto="0" spid="333" grpId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42" name="Shape 342"/>
          <p:cNvSpPr/>
          <p:nvPr/>
        </p:nvSpPr>
        <p:spPr>
          <a:xfrm>
            <a:off x="838200" y="2260600"/>
            <a:ext cx="46609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integer,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whole number, integer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irrational</a:t>
            </a:r>
          </a:p>
        </p:txBody>
      </p:sp>
      <p:sp>
        <p:nvSpPr>
          <p:cNvPr id="343" name="Shape 343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all sets to which 2.7182182845... belongs.</a:t>
            </a:r>
          </a:p>
        </p:txBody>
      </p:sp>
      <p:sp>
        <p:nvSpPr>
          <p:cNvPr id="344" name="Shape 344"/>
          <p:cNvSpPr/>
          <p:nvPr/>
        </p:nvSpPr>
        <p:spPr>
          <a:xfrm>
            <a:off x="838200" y="5029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45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3"/>
      <p:bldP build="whole" bldLvl="1" animBg="1" rev="0" advAuto="0" spid="342" grpId="2"/>
      <p:bldP build="whole" bldLvl="1" animBg="1" rev="0" advAuto="0" spid="34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4</a:t>
            </a:r>
          </a:p>
        </p:txBody>
      </p:sp>
      <p:sp>
        <p:nvSpPr>
          <p:cNvPr id="349" name="Shape 349"/>
          <p:cNvSpPr/>
          <p:nvPr/>
        </p:nvSpPr>
        <p:spPr>
          <a:xfrm>
            <a:off x="838200" y="2260600"/>
            <a:ext cx="54229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whole number,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whole number, integer,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integer, rational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rational</a:t>
            </a:r>
          </a:p>
        </p:txBody>
      </p:sp>
      <p:sp>
        <p:nvSpPr>
          <p:cNvPr id="350" name="Shape 350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C.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Identify all sets to which –12 belongs.</a:t>
            </a:r>
          </a:p>
        </p:txBody>
      </p:sp>
      <p:sp>
        <p:nvSpPr>
          <p:cNvPr id="351" name="Shape 351"/>
          <p:cNvSpPr/>
          <p:nvPr/>
        </p:nvSpPr>
        <p:spPr>
          <a:xfrm>
            <a:off x="838200" y="41148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2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2"/>
      <p:bldP build="whole" bldLvl="1" animBg="1" rev="0" advAuto="0" spid="350" grpId="1"/>
      <p:bldP build="whole" bldLvl="1" animBg="1" rev="0" advAuto="0" spid="351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34" name="Shape 134"/>
          <p:cNvSpPr/>
          <p:nvPr/>
        </p:nvSpPr>
        <p:spPr>
          <a:xfrm>
            <a:off x="1066800" y="26670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–0.09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–0.29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–0.36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–0.45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00" y="5551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6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325" y="1560512"/>
            <a:ext cx="5895975" cy="1106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4"/>
      <p:bldP build="whole" bldLvl="1" animBg="1" rev="0" advAuto="0" spid="136" grpId="1"/>
      <p:bldP build="whole" bldLvl="1" animBg="1" rev="0" advAuto="0" spid="134" grpId="3"/>
      <p:bldP build="whole" bldLvl="1" animBg="1" rev="0" advAuto="0" spid="13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40" name="Shape 140"/>
          <p:cNvSpPr/>
          <p:nvPr/>
        </p:nvSpPr>
        <p:spPr>
          <a:xfrm>
            <a:off x="1066800" y="26670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2.8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2.08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2.125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0.125</a:t>
            </a:r>
          </a:p>
        </p:txBody>
      </p:sp>
      <p:sp>
        <p:nvSpPr>
          <p:cNvPr id="141" name="Shape 141"/>
          <p:cNvSpPr/>
          <p:nvPr/>
        </p:nvSpPr>
        <p:spPr>
          <a:xfrm>
            <a:off x="533400" y="460851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2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3-2-2.png"/>
          <p:cNvPicPr/>
          <p:nvPr/>
        </p:nvPicPr>
        <p:blipFill>
          <a:blip r:embed="rId3">
            <a:extLst/>
          </a:blip>
          <a:srcRect l="0" t="0" r="47563" b="35293"/>
          <a:stretch>
            <a:fillRect/>
          </a:stretch>
        </p:blipFill>
        <p:spPr>
          <a:xfrm>
            <a:off x="1114425" y="1560512"/>
            <a:ext cx="2971800" cy="71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whole" bldLvl="1" animBg="1" rev="0" advAuto="0" spid="140" grpId="3"/>
      <p:bldP build="whole" bldLvl="1" animBg="1" rev="0" advAuto="0" spid="141" grpId="4"/>
      <p:bldP build="whole" bldLvl="1" animBg="1" rev="0" advAuto="0" spid="14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46" name="Shape 146"/>
          <p:cNvSpPr/>
          <p:nvPr/>
        </p:nvSpPr>
        <p:spPr>
          <a:xfrm>
            <a:off x="533400" y="29622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7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3-2-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1562100"/>
            <a:ext cx="5511800" cy="110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1066800" y="2705100"/>
            <a:ext cx="2806700" cy="2460884"/>
            <a:chOff x="0" y="0"/>
            <a:chExt cx="2806700" cy="2460883"/>
          </a:xfrm>
        </p:grpSpPr>
        <p:sp>
          <p:nvSpPr>
            <p:cNvPr id="149" name="Shape 149"/>
            <p:cNvSpPr/>
            <p:nvPr/>
          </p:nvSpPr>
          <p:spPr>
            <a:xfrm>
              <a:off x="0" y="16510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0.7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0.79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1.285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7.9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809625" y="0"/>
              <a:ext cx="317500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000"/>
                </a:spcBef>
                <a:buClr>
                  <a:srgbClr val="000000"/>
                </a:buClr>
                <a:buFont typeface="Arial"/>
                <a:defRPr b="1"/>
              </a:lvl1pPr>
            </a:lstStyle>
            <a:p>
              <a:pPr lvl="0">
                <a:defRPr b="0">
                  <a:uFillTx/>
                </a:defRPr>
              </a:pPr>
              <a:r>
                <a:rPr b="1">
                  <a:uFill>
                    <a:solidFill/>
                  </a:uFill>
                </a:rPr>
                <a:t>–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1075" y="947737"/>
              <a:ext cx="317500" cy="360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spcBef>
                  <a:spcPts val="1000"/>
                </a:spcBef>
                <a:buClr>
                  <a:srgbClr val="000000"/>
                </a:buClr>
                <a:buFont typeface="Arial"/>
                <a:defRPr b="1"/>
              </a:lvl1pPr>
            </a:lstStyle>
            <a:p>
              <a:pPr lvl="0">
                <a:defRPr b="0">
                  <a:uFillTx/>
                </a:defRPr>
              </a:pPr>
              <a:r>
                <a:rPr b="1">
                  <a:uFill>
                    <a:solidFill/>
                  </a:uFill>
                </a:rPr>
                <a:t>–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4"/>
      <p:bldP build="whole" bldLvl="1" animBg="1" rev="0" advAuto="0" spid="147" grpId="1"/>
      <p:bldP build="whole" bldLvl="1" animBg="1" rev="0" advAuto="0" spid="148" grpId="2"/>
      <p:bldP build="whole" bldLvl="1" animBg="1" rev="0" advAuto="0" spid="15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55" name="Shape 155"/>
          <p:cNvSpPr/>
          <p:nvPr/>
        </p:nvSpPr>
        <p:spPr>
          <a:xfrm>
            <a:off x="1066800" y="3043237"/>
            <a:ext cx="2806700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=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&lt;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&gt;</a:t>
            </a:r>
          </a:p>
        </p:txBody>
      </p:sp>
      <p:sp>
        <p:nvSpPr>
          <p:cNvPr id="156" name="Shape 156"/>
          <p:cNvSpPr/>
          <p:nvPr/>
        </p:nvSpPr>
        <p:spPr>
          <a:xfrm>
            <a:off x="533400" y="50038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7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3-2-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775" y="1524000"/>
            <a:ext cx="6499225" cy="1114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4"/>
      <p:bldP build="whole" bldLvl="1" animBg="1" rev="0" advAuto="0" spid="157" grpId="1"/>
      <p:bldP build="whole" bldLvl="1" animBg="1" rev="0" advAuto="0" spid="155" grpId="3"/>
      <p:bldP build="whole" bldLvl="1" animBg="1" rev="0" advAuto="0" spid="15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Enter question text...</a:t>
            </a:r>
          </a:p>
        </p:txBody>
      </p:sp>
      <p:sp>
        <p:nvSpPr>
          <p:cNvPr id="161" name="Shape 161"/>
          <p:cNvSpPr/>
          <p:nvPr/>
        </p:nvSpPr>
        <p:spPr>
          <a:xfrm>
            <a:off x="1066800" y="2909887"/>
            <a:ext cx="2806700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&gt;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&lt;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2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=</a:t>
            </a:r>
          </a:p>
        </p:txBody>
      </p:sp>
      <p:sp>
        <p:nvSpPr>
          <p:cNvPr id="162" name="Shape 162"/>
          <p:cNvSpPr/>
          <p:nvPr/>
        </p:nvSpPr>
        <p:spPr>
          <a:xfrm>
            <a:off x="533400" y="36576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3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3-2-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1524000"/>
            <a:ext cx="6078538" cy="11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2" grpId="4"/>
      <p:bldP build="whole" bldLvl="1" animBg="1" rev="0" advAuto="0" spid="161" grpId="3"/>
      <p:bldP build="whole" bldLvl="1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67" name="Shape 167"/>
          <p:cNvSpPr/>
          <p:nvPr/>
        </p:nvSpPr>
        <p:spPr>
          <a:xfrm>
            <a:off x="1066800" y="2870200"/>
            <a:ext cx="28067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0.16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0.59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0.593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0.60</a:t>
            </a:r>
          </a:p>
        </p:txBody>
      </p:sp>
      <p:sp>
        <p:nvSpPr>
          <p:cNvPr id="168" name="Shape 168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Nancy made 16 of 27 free-throws last basketball season. What is Nancy’s free-throw rate to the nearest thousandth?</a:t>
            </a:r>
          </a:p>
        </p:txBody>
      </p:sp>
      <p:sp>
        <p:nvSpPr>
          <p:cNvPr id="169" name="Shape 169"/>
          <p:cNvSpPr/>
          <p:nvPr/>
        </p:nvSpPr>
        <p:spPr>
          <a:xfrm>
            <a:off x="533400" y="48006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0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whole" bldLvl="1" animBg="1" rev="0" advAuto="0" spid="167" grpId="4"/>
      <p:bldP build="whole" bldLvl="1" animBg="1" rev="0" advAuto="0" spid="170" grpId="1"/>
      <p:bldP build="whole" bldLvl="1" animBg="1" rev="0" advAuto="0" spid="168" grpId="3"/>
      <p:bldP build="whole" bldLvl="1" animBg="1" rev="0" advAuto="0" spid="16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74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studied natural numbers, whole numbers, and integers. (Lesson 2–1)</a:t>
            </a:r>
          </a:p>
        </p:txBody>
      </p:sp>
      <p:pic>
        <p:nvPicPr>
          <p:cNvPr id="176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Write rational numbers as fractions.</a:t>
            </a:r>
          </a:p>
        </p:txBody>
      </p:sp>
      <p:sp>
        <p:nvSpPr>
          <p:cNvPr id="178" name="Shape 178"/>
          <p:cNvSpPr/>
          <p:nvPr/>
        </p:nvSpPr>
        <p:spPr>
          <a:xfrm>
            <a:off x="812800" y="47053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Identify and classify rational numbers.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3"/>
      <p:bldP build="whole" bldLvl="1" animBg="1" rev="0" advAuto="0" spid="177" grpId="4"/>
      <p:bldP build="whole" bldLvl="1" animBg="1" rev="0" advAuto="0" spid="174" grpId="1"/>
      <p:bldP build="p" bldLvl="5" animBg="1" rev="0" advAuto="0" spid="178" grpId="5"/>
      <p:bldP build="whole" bldLvl="1" animBg="1" rev="0" advAuto="0" spid="17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